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11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3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24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3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8847AA-E256-4301-8860-C306FDBF7705}" type="datetimeFigureOut">
              <a:rPr lang="en-US" smtClean="0"/>
              <a:t>11.10.2022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27EB382-8ED7-46A6-9511-78EC8985A29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7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line.com/nutrition/maintain-weight-loss" TargetMode="External"/><Relationship Id="rId2" Type="http://schemas.openxmlformats.org/officeDocument/2006/relationships/hyperlink" Target="https://www.healthline.com/nutrition/calorie-defici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ealthline.com/nutrition/how-to-gain-weigh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line.com/nutrition/weight-managemen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75" y="0"/>
            <a:ext cx="124639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07552" cy="968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stellar" panose="020A0402060406010301" pitchFamily="18" charset="0"/>
              </a:rPr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41562"/>
            <a:ext cx="9144000" cy="291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Name: Hari Ahir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Qualification: B.com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Project details: Fitness and Health management application</a:t>
            </a:r>
          </a:p>
          <a:p>
            <a:pPr algn="l"/>
            <a:r>
              <a:rPr lang="en-US" dirty="0"/>
              <a:t>Guided by: shabnam ma’am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688" y="207265"/>
            <a:ext cx="11106912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calories should I burn in a day?</a:t>
            </a:r>
          </a:p>
          <a:p>
            <a:endParaRPr lang="en-US" b="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calories you should burn in a day largely depends on your personal health and fitness goals, as well as other factors like your age, sex, height, weight, and activity levels.</a:t>
            </a:r>
          </a:p>
          <a:p>
            <a:endParaRPr lang="en-US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lose weight :</a:t>
            </a:r>
          </a:p>
          <a:p>
            <a:endParaRPr lang="en-US" b="1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lose weight, you must be in a </a:t>
            </a:r>
            <a:r>
              <a:rPr lang="en-US" dirty="0">
                <a:solidFill>
                  <a:srgbClr val="02838D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calorie deficit</a:t>
            </a:r>
            <a:r>
              <a:rPr lang="en-US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means you’re either eating fewer calories than your body needs, burning additional calories, or a combination of both.</a:t>
            </a:r>
          </a:p>
          <a:p>
            <a:r>
              <a:rPr lang="en-US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sustainable weight loss, an ideal calorie deficit will be around 10–20% fewer calories than your total daily energy expenditure (TDEE).</a:t>
            </a:r>
          </a:p>
          <a:p>
            <a:endParaRPr lang="en-US" b="0" i="0" dirty="0">
              <a:solidFill>
                <a:srgbClr val="231F2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maintain weight 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you’re looking to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maintain your 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you’ll want to ensure your calorie intake matches your calorie expenditure.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 gain weight :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gain weight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you need to be in a calorie surplus. This means that you’re either eating more calories than your body needs, expending fewer calories, or a combination of both.</a:t>
            </a:r>
          </a:p>
          <a:p>
            <a:endParaRPr lang="en-US" dirty="0"/>
          </a:p>
          <a:p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3198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170688"/>
            <a:ext cx="9631680" cy="60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8" y="256032"/>
            <a:ext cx="11265023" cy="62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" y="451105"/>
            <a:ext cx="11143488" cy="622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  <a:cs typeface="Arial" panose="020B0604020202020204" pitchFamily="34" charset="0"/>
              </a:rPr>
              <a:t>Project code 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project by python using  (oops) concept object oriented programing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endParaRPr lang="en-US" sz="1400" cap="all" spc="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1.Create class health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2.Inside class create functions like: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1.bmi()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2.health_status()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3.body_bmr()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4.daily_req_calorie_level()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5.micro_and_macro()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6.water_intake()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7.calories_burn()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1400" b="1" cap="all" spc="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3.Execute the function (run the code)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400" cap="all" spc="200" dirty="0">
                <a:solidFill>
                  <a:srgbClr val="637052"/>
                </a:solidFill>
                <a:latin typeface="Calibri Light" panose="020F030202020403020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6143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6"/>
          <a:stretch/>
        </p:blipFill>
        <p:spPr>
          <a:xfrm>
            <a:off x="0" y="1936"/>
            <a:ext cx="1219200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7280" y="2889504"/>
            <a:ext cx="10058400" cy="1435608"/>
          </a:xfrm>
        </p:spPr>
        <p:txBody>
          <a:bodyPr/>
          <a:lstStyle/>
          <a:p>
            <a:r>
              <a:rPr lang="en-US" dirty="0"/>
              <a:t>      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62783" y="2353056"/>
            <a:ext cx="8695667" cy="3245564"/>
          </a:xfrm>
        </p:spPr>
        <p:txBody>
          <a:bodyPr>
            <a:normAutofit/>
          </a:bodyPr>
          <a:lstStyle/>
          <a:p>
            <a:r>
              <a:rPr lang="en-US" sz="8000" cap="none" spc="-50" dirty="0">
                <a:solidFill>
                  <a:srgbClr val="000000">
                    <a:lumMod val="85000"/>
                    <a:lumOff val="15000"/>
                  </a:srgbClr>
                </a:solidFill>
                <a:ea typeface="+mj-ea"/>
                <a:cs typeface="+mj-cs"/>
              </a:rPr>
              <a:t>THANK YOU!!!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4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1" y="380574"/>
            <a:ext cx="9297698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39" y="0"/>
            <a:ext cx="1331741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9456" y="457200"/>
            <a:ext cx="7421109" cy="1127760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31F20"/>
                </a:solidFill>
                <a:effectLst/>
                <a:latin typeface="Proxima Nova Condensed"/>
              </a:rPr>
              <a:t>Common Risk Related to Obesity</a:t>
            </a:r>
            <a:br>
              <a:rPr lang="en-US" b="1" i="0" dirty="0">
                <a:solidFill>
                  <a:srgbClr val="231F20"/>
                </a:solidFill>
                <a:effectLst/>
                <a:latin typeface="Proxima Nova Condensed"/>
              </a:rPr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68" y="1341120"/>
            <a:ext cx="6492875" cy="51943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219456" y="1341120"/>
            <a:ext cx="4991481" cy="4527868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2800" b="1" dirty="0"/>
              <a:t>Type 2 diabetes</a:t>
            </a:r>
          </a:p>
          <a:p>
            <a:pPr marL="342900" indent="-342900">
              <a:buAutoNum type="arabicPeriod"/>
            </a:pPr>
            <a:r>
              <a:rPr lang="en-US" sz="2800" b="1" dirty="0"/>
              <a:t>Heart disease</a:t>
            </a:r>
          </a:p>
          <a:p>
            <a:pPr marL="342900" indent="-342900">
              <a:buAutoNum type="arabicPeriod"/>
            </a:pPr>
            <a:r>
              <a:rPr lang="en-US" sz="2800" b="1" dirty="0"/>
              <a:t>Stroke</a:t>
            </a:r>
          </a:p>
          <a:p>
            <a:pPr marL="342900" indent="-342900">
              <a:buAutoNum type="arabicPeriod"/>
            </a:pPr>
            <a:r>
              <a:rPr lang="en-US" sz="2800" b="1" dirty="0"/>
              <a:t>Sleep apnea</a:t>
            </a:r>
          </a:p>
          <a:p>
            <a:pPr marL="342900" indent="-342900">
              <a:buAutoNum type="arabicPeriod"/>
            </a:pPr>
            <a:r>
              <a:rPr lang="en-US" sz="2800" b="1" dirty="0"/>
              <a:t>High blood pressure</a:t>
            </a:r>
          </a:p>
          <a:p>
            <a:pPr marL="342900" indent="-342900">
              <a:buAutoNum type="arabicPeriod"/>
            </a:pPr>
            <a:r>
              <a:rPr lang="en-US" sz="2800" b="1" dirty="0"/>
              <a:t>Liver disease</a:t>
            </a:r>
          </a:p>
          <a:p>
            <a:pPr marL="342900" indent="-342900">
              <a:buAutoNum type="arabicPeriod"/>
            </a:pPr>
            <a:r>
              <a:rPr lang="en-US" sz="2800" b="1" dirty="0"/>
              <a:t>Gallbladder disease</a:t>
            </a:r>
          </a:p>
          <a:p>
            <a:pPr marL="342900" indent="-342900">
              <a:buAutoNum type="arabicPeriod"/>
            </a:pPr>
            <a:r>
              <a:rPr lang="en-US" sz="2800" b="1" dirty="0"/>
              <a:t>Certain cancers</a:t>
            </a:r>
          </a:p>
          <a:p>
            <a:pPr marL="342900" indent="-342900">
              <a:buAutoNum type="arabicPeriod"/>
            </a:pPr>
            <a:r>
              <a:rPr lang="en-US" sz="2800" b="1" dirty="0"/>
              <a:t>Pregnancy complications</a:t>
            </a:r>
          </a:p>
          <a:p>
            <a:pPr marL="342900" indent="-342900">
              <a:buAutoNum type="arabicPeriod"/>
            </a:pPr>
            <a:r>
              <a:rPr lang="en-US" sz="2800" b="1" dirty="0"/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422052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0689"/>
            <a:ext cx="4108704" cy="98755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BMI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1158240"/>
            <a:ext cx="6412992" cy="525475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Your BMI is an indirect measure of your body composition — or how much body fat you have. Although BMI doesn't measure body fat directly, it uses a ratio of your weight and height and results in one of the following classifications: underweight, normal weight, overweight or obesity.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0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151" y="0"/>
            <a:ext cx="12798113" cy="6858000"/>
          </a:xfrm>
        </p:spPr>
      </p:pic>
    </p:spTree>
    <p:extLst>
      <p:ext uri="{BB962C8B-B14F-4D97-AF65-F5344CB8AC3E}">
        <p14:creationId xmlns:p14="http://schemas.microsoft.com/office/powerpoint/2010/main" val="282754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25" y="0"/>
            <a:ext cx="1298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99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720" y="1304544"/>
            <a:ext cx="1135075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1F20"/>
                </a:solidFill>
                <a:latin typeface="Proxima Nova"/>
              </a:rPr>
              <a:t>                            </a:t>
            </a:r>
            <a:r>
              <a:rPr lang="en-US" sz="2800" b="1" dirty="0">
                <a:solidFill>
                  <a:srgbClr val="231F20"/>
                </a:solidFill>
                <a:latin typeface="Proxima Nova"/>
              </a:rPr>
              <a:t>How many calories should you eat on average?</a:t>
            </a:r>
          </a:p>
          <a:p>
            <a:endParaRPr lang="en-US" sz="2800" b="1" dirty="0">
              <a:solidFill>
                <a:srgbClr val="231F20"/>
              </a:solidFill>
              <a:latin typeface="Proxima Nova"/>
            </a:endParaRPr>
          </a:p>
          <a:p>
            <a:r>
              <a:rPr lang="en-US" sz="2400" dirty="0">
                <a:solidFill>
                  <a:srgbClr val="231F20"/>
                </a:solidFill>
                <a:latin typeface="Proxima Nova"/>
              </a:rPr>
              <a:t>The number of calories from </a:t>
            </a:r>
            <a:r>
              <a:rPr lang="en-US" sz="2400" dirty="0" err="1">
                <a:solidFill>
                  <a:srgbClr val="231F20"/>
                </a:solidFill>
                <a:latin typeface="Proxima Nova"/>
              </a:rPr>
              <a:t>carb,protine</a:t>
            </a:r>
            <a:r>
              <a:rPr lang="en-US" sz="2400" dirty="0">
                <a:solidFill>
                  <a:srgbClr val="231F20"/>
                </a:solidFill>
                <a:latin typeface="Proxima Nova"/>
              </a:rPr>
              <a:t> and fat you should eat per day depends on numerous factors, including your age, sex, height, current weight, activity level, and metabolic health, among several others.</a:t>
            </a:r>
          </a:p>
          <a:p>
            <a:endParaRPr lang="en-US" sz="2400" dirty="0">
              <a:solidFill>
                <a:srgbClr val="231F20"/>
              </a:solidFill>
              <a:latin typeface="Proxima Nova"/>
            </a:endParaRPr>
          </a:p>
          <a:p>
            <a:r>
              <a:rPr lang="en-US" sz="2400" dirty="0">
                <a:solidFill>
                  <a:srgbClr val="231F20"/>
                </a:solidFill>
                <a:latin typeface="Proxima Nova"/>
              </a:rPr>
              <a:t>When trying to </a:t>
            </a:r>
            <a:r>
              <a:rPr lang="en-US" sz="2400" dirty="0">
                <a:solidFill>
                  <a:srgbClr val="02838D"/>
                </a:solidFill>
                <a:latin typeface="Proxima Nova"/>
                <a:hlinkClick r:id="rId3"/>
              </a:rPr>
              <a:t>lose weight</a:t>
            </a:r>
            <a:r>
              <a:rPr lang="en-US" sz="2400" dirty="0">
                <a:solidFill>
                  <a:srgbClr val="231F20"/>
                </a:solidFill>
                <a:latin typeface="Proxima Nova"/>
              </a:rPr>
              <a:t>, it’s important to create a calorie deficit by consuming fewer calories than you normally do or by exercising </a:t>
            </a:r>
            <a:r>
              <a:rPr lang="en-US" sz="2400" dirty="0" err="1">
                <a:solidFill>
                  <a:srgbClr val="231F20"/>
                </a:solidFill>
                <a:latin typeface="Proxima Nova"/>
              </a:rPr>
              <a:t>more.and</a:t>
            </a:r>
            <a:r>
              <a:rPr lang="en-US" sz="2400" dirty="0">
                <a:solidFill>
                  <a:srgbClr val="231F20"/>
                </a:solidFill>
                <a:latin typeface="Proxima Nova"/>
              </a:rPr>
              <a:t> for weight gain eat more calories. </a:t>
            </a:r>
            <a:endParaRPr lang="en-US" sz="2400" b="0" i="0" dirty="0">
              <a:solidFill>
                <a:srgbClr val="231F2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7007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1"/>
            <a:ext cx="9375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853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</TotalTime>
  <Words>274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Castellar</vt:lpstr>
      <vt:lpstr>Proxima Nova</vt:lpstr>
      <vt:lpstr>Proxima Nova Condensed</vt:lpstr>
      <vt:lpstr>Retrospect</vt:lpstr>
      <vt:lpstr>Introduction </vt:lpstr>
      <vt:lpstr>PowerPoint Presentation</vt:lpstr>
      <vt:lpstr>Common Risk Related to Obesity </vt:lpstr>
      <vt:lpstr>BMI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Ahir/AEROSOL/VKH R&amp;D</dc:creator>
  <cp:lastModifiedBy>Sanjay Ahir/AEROSOL/VKH R&amp;D</cp:lastModifiedBy>
  <cp:revision>17</cp:revision>
  <dcterms:created xsi:type="dcterms:W3CDTF">2022-10-10T11:16:44Z</dcterms:created>
  <dcterms:modified xsi:type="dcterms:W3CDTF">2022-10-11T14:56:39Z</dcterms:modified>
</cp:coreProperties>
</file>